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</p:sldMasterIdLst>
  <p:sldIdLst>
    <p:sldId id="256" r:id="rId2"/>
    <p:sldId id="264" r:id="rId3"/>
    <p:sldId id="262" r:id="rId4"/>
    <p:sldId id="257" r:id="rId5"/>
    <p:sldId id="258" r:id="rId6"/>
    <p:sldId id="259" r:id="rId7"/>
    <p:sldId id="260" r:id="rId8"/>
    <p:sldId id="261" r:id="rId9"/>
    <p:sldId id="263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3" d="100"/>
          <a:sy n="83" d="100"/>
        </p:scale>
        <p:origin x="120" y="2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77903B66-4A0B-4E74-96BB-555378A757AC}" type="datetimeFigureOut">
              <a:rPr lang="en-GB" smtClean="0"/>
              <a:t>17/01/2023</a:t>
            </a:fld>
            <a:endParaRPr lang="en-GB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9D674CB6-7119-41E6-A8EE-BFEDC9CF06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026243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03B66-4A0B-4E74-96BB-555378A757AC}" type="datetimeFigureOut">
              <a:rPr lang="en-GB" smtClean="0"/>
              <a:t>17/01/2023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74CB6-7119-41E6-A8EE-BFEDC9CF06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38686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03B66-4A0B-4E74-96BB-555378A757AC}" type="datetimeFigureOut">
              <a:rPr lang="en-GB" smtClean="0"/>
              <a:t>17/01/2023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74CB6-7119-41E6-A8EE-BFEDC9CF06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59208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03B66-4A0B-4E74-96BB-555378A757AC}" type="datetimeFigureOut">
              <a:rPr lang="en-GB" smtClean="0"/>
              <a:t>17/01/2023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74CB6-7119-41E6-A8EE-BFEDC9CF06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53856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77903B66-4A0B-4E74-96BB-555378A757AC}" type="datetimeFigureOut">
              <a:rPr lang="en-GB" smtClean="0"/>
              <a:t>17/01/2023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9D674CB6-7119-41E6-A8EE-BFEDC9CF06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113580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03B66-4A0B-4E74-96BB-555378A757AC}" type="datetimeFigureOut">
              <a:rPr lang="en-GB" smtClean="0"/>
              <a:t>17/01/2023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74CB6-7119-41E6-A8EE-BFEDC9CF06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33270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03B66-4A0B-4E74-96BB-555378A757AC}" type="datetimeFigureOut">
              <a:rPr lang="en-GB" smtClean="0"/>
              <a:t>17/01/2023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74CB6-7119-41E6-A8EE-BFEDC9CF06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1341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03B66-4A0B-4E74-96BB-555378A757AC}" type="datetimeFigureOut">
              <a:rPr lang="en-GB" smtClean="0"/>
              <a:t>17/01/2023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74CB6-7119-41E6-A8EE-BFEDC9CF06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10538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03B66-4A0B-4E74-96BB-555378A757AC}" type="datetimeFigureOut">
              <a:rPr lang="en-GB" smtClean="0"/>
              <a:t>17/01/2023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74CB6-7119-41E6-A8EE-BFEDC9CF06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98520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03B66-4A0B-4E74-96BB-555378A757AC}" type="datetimeFigureOut">
              <a:rPr lang="en-GB" smtClean="0"/>
              <a:t>17/01/2023</a:t>
            </a:fld>
            <a:endParaRPr lang="en-GB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GB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D674CB6-7119-41E6-A8EE-BFEDC9CF06B5}" type="slidenum">
              <a:rPr lang="en-GB" smtClean="0"/>
              <a:t>‹#›</a:t>
            </a:fld>
            <a:endParaRPr lang="en-GB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3515052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77903B66-4A0B-4E74-96BB-555378A757AC}" type="datetimeFigureOut">
              <a:rPr lang="en-GB" smtClean="0"/>
              <a:t>17/01/2023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D674CB6-7119-41E6-A8EE-BFEDC9CF06B5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537611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77903B66-4A0B-4E74-96BB-555378A757AC}" type="datetimeFigureOut">
              <a:rPr lang="en-GB" smtClean="0"/>
              <a:t>17/01/2023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9D674CB6-7119-41E6-A8EE-BFEDC9CF06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2911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hade val="92000"/>
                <a:satMod val="160000"/>
              </a:schemeClr>
            </a:gs>
            <a:gs pos="77000">
              <a:schemeClr val="bg2">
                <a:tint val="100000"/>
                <a:shade val="73000"/>
                <a:satMod val="155000"/>
              </a:schemeClr>
            </a:gs>
            <a:gs pos="100000">
              <a:schemeClr val="bg2">
                <a:tint val="100000"/>
                <a:shade val="67000"/>
                <a:satMod val="145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0FE051AA-0631-4833-B52C-BE76B9D3AA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3190" y="457200"/>
            <a:ext cx="11281609" cy="5943603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2829316-8F5B-4EA1-9581-1F11529445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6738" y="621793"/>
            <a:ext cx="10954512" cy="5614416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53249" y="1348844"/>
            <a:ext cx="5716338" cy="3042706"/>
          </a:xfrm>
        </p:spPr>
        <p:txBody>
          <a:bodyPr>
            <a:normAutofit/>
          </a:bodyPr>
          <a:lstStyle/>
          <a:p>
            <a:r>
              <a:rPr lang="en-GB" sz="6000"/>
              <a:t>A level Health and Social Care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533786" y="4682062"/>
            <a:ext cx="5355264" cy="950976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GB" dirty="0"/>
              <a:t>Post 16 options</a:t>
            </a:r>
            <a:endParaRPr lang="en-GB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D11D7A6-5D57-426A-A17A-1FD70DF664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251298" y="446824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46B486D1-EF0A-4077-9343-C9DB94C0FE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365598" y="446823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75646751-9C0C-4565-B6A3-3B1C50E6AF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057238" y="446823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8DBA2A92-1748-4444-9DE9-95CEFF28FD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365598" y="1092118"/>
            <a:ext cx="1691640" cy="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Graphic 6" descr="Stethoscope">
            <a:extLst>
              <a:ext uri="{FF2B5EF4-FFF2-40B4-BE49-F238E27FC236}">
                <a16:creationId xmlns:a16="http://schemas.microsoft.com/office/drawing/2014/main" id="{DB067B8D-D151-2AB0-08EF-9CADD3E5EDA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241170" y="1561990"/>
            <a:ext cx="3752067" cy="3752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13380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7" name="Rectangle 2056">
            <a:extLst>
              <a:ext uri="{FF2B5EF4-FFF2-40B4-BE49-F238E27FC236}">
                <a16:creationId xmlns:a16="http://schemas.microsoft.com/office/drawing/2014/main" id="{565B2778-6678-45B6-9A79-C0910CFCA0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84393" y="237744"/>
            <a:ext cx="7652977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C931C36-E6A7-4FD5-939E-484F30C459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642593"/>
            <a:ext cx="6281928" cy="1744183"/>
          </a:xfrm>
        </p:spPr>
        <p:txBody>
          <a:bodyPr>
            <a:normAutofit/>
          </a:bodyPr>
          <a:lstStyle/>
          <a:p>
            <a:pPr algn="ctr"/>
            <a:r>
              <a:rPr lang="en-GB" dirty="0"/>
              <a:t>What is Health and Social Care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C68219-AF36-45CE-96B9-FA2C3643CD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8680" y="2386584"/>
            <a:ext cx="6654864" cy="3648456"/>
          </a:xfrm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GB" sz="1700" b="0" i="0" dirty="0">
                <a:effectLst/>
              </a:rPr>
              <a:t>GCE Health and Social Care appeals to students with an interest in health, well-being and caring for others.</a:t>
            </a:r>
          </a:p>
          <a:p>
            <a:pPr marL="0" indent="0">
              <a:lnSpc>
                <a:spcPct val="90000"/>
              </a:lnSpc>
              <a:buNone/>
            </a:pPr>
            <a:endParaRPr lang="en-GB" sz="1700" dirty="0"/>
          </a:p>
          <a:p>
            <a:pPr marL="0" indent="0">
              <a:lnSpc>
                <a:spcPct val="90000"/>
              </a:lnSpc>
              <a:buNone/>
            </a:pPr>
            <a:r>
              <a:rPr lang="en-GB" sz="1700" b="0" i="0" dirty="0">
                <a:effectLst/>
              </a:rPr>
              <a:t>It gives students the opportunity to study a diverse range of subjects, including communication, physiology, social policy and psychology.</a:t>
            </a:r>
          </a:p>
          <a:p>
            <a:pPr marL="0" indent="0">
              <a:lnSpc>
                <a:spcPct val="90000"/>
              </a:lnSpc>
              <a:buNone/>
            </a:pPr>
            <a:endParaRPr lang="en-GB" sz="1700" dirty="0"/>
          </a:p>
          <a:p>
            <a:pPr marL="0" indent="0">
              <a:lnSpc>
                <a:spcPct val="90000"/>
              </a:lnSpc>
              <a:buNone/>
            </a:pPr>
            <a:r>
              <a:rPr lang="en-GB" sz="1700" dirty="0"/>
              <a:t>Health and Social Care is a two year course with an exam undertaken along side two coursework units in each year.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sz="1700" dirty="0"/>
              <a:t>	AS Health and Social Care (Year 13) – 40%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sz="1700" dirty="0"/>
              <a:t>	A2 Health and Social Care (Year 14) – 60%</a:t>
            </a:r>
          </a:p>
          <a:p>
            <a:pPr marL="0" indent="0">
              <a:lnSpc>
                <a:spcPct val="90000"/>
              </a:lnSpc>
              <a:buNone/>
            </a:pPr>
            <a:endParaRPr lang="en-GB" sz="1700" dirty="0"/>
          </a:p>
        </p:txBody>
      </p:sp>
      <p:sp useBgFill="1">
        <p:nvSpPr>
          <p:cNvPr id="2059" name="Rectangle 2058">
            <a:extLst>
              <a:ext uri="{FF2B5EF4-FFF2-40B4-BE49-F238E27FC236}">
                <a16:creationId xmlns:a16="http://schemas.microsoft.com/office/drawing/2014/main" id="{82C57F61-3F6E-4BE5-B964-003AA9B355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37370" y="0"/>
            <a:ext cx="435463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2" name="Picture 4" descr="Home - Edinburgh Health &amp; Social Care Partnership">
            <a:extLst>
              <a:ext uri="{FF2B5EF4-FFF2-40B4-BE49-F238E27FC236}">
                <a16:creationId xmlns:a16="http://schemas.microsoft.com/office/drawing/2014/main" id="{B850D3DE-3C3A-4DF9-8442-7975BDEE5E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319528" y="2408415"/>
            <a:ext cx="3318836" cy="2042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501712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79450" y="727627"/>
            <a:ext cx="4957553" cy="164592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700" dirty="0"/>
              <a:t>A Level Health and Social Care Requirements </a:t>
            </a:r>
          </a:p>
        </p:txBody>
      </p:sp>
      <p:sp>
        <p:nvSpPr>
          <p:cNvPr id="1037" name="Rectangle 1030">
            <a:extLst>
              <a:ext uri="{FF2B5EF4-FFF2-40B4-BE49-F238E27FC236}">
                <a16:creationId xmlns:a16="http://schemas.microsoft.com/office/drawing/2014/main" id="{CD000060-D06D-4A48-BD8E-978966CCA7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27654" y="727628"/>
            <a:ext cx="5367164" cy="5415552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038" name="Rectangle 1032">
            <a:extLst>
              <a:ext uri="{FF2B5EF4-FFF2-40B4-BE49-F238E27FC236}">
                <a16:creationId xmlns:a16="http://schemas.microsoft.com/office/drawing/2014/main" id="{DE4E5113-B3D0-40F8-9F39-B2C2BF92AE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83978" y="886862"/>
            <a:ext cx="5054517" cy="5097085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pic>
        <p:nvPicPr>
          <p:cNvPr id="1026" name="Picture 2" descr="Entry Requirements | OWIS">
            <a:extLst>
              <a:ext uri="{FF2B5EF4-FFF2-40B4-BE49-F238E27FC236}">
                <a16:creationId xmlns:a16="http://schemas.microsoft.com/office/drawing/2014/main" id="{DC749537-7E93-422A-ACC6-BC5C15D3DE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204017" y="1397972"/>
            <a:ext cx="4414438" cy="40748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889876A4-C73E-4E40-A05C-EA1D3AE9BA98}"/>
              </a:ext>
            </a:extLst>
          </p:cNvPr>
          <p:cNvSpPr txBox="1"/>
          <p:nvPr/>
        </p:nvSpPr>
        <p:spPr>
          <a:xfrm>
            <a:off x="6579450" y="2538919"/>
            <a:ext cx="4957554" cy="34961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algn="ctr" defTabSz="914400"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</a:pPr>
            <a:r>
              <a:rPr lang="en-US" dirty="0"/>
              <a:t>7 GCSEs A*-C </a:t>
            </a:r>
          </a:p>
          <a:p>
            <a:pPr algn="ctr" defTabSz="914400"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</a:pPr>
            <a:endParaRPr lang="en-US" dirty="0"/>
          </a:p>
          <a:p>
            <a:pPr defTabSz="914400"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</a:pPr>
            <a:r>
              <a:rPr lang="en-US" dirty="0"/>
              <a:t>Including Mathematics and at least a B in English.</a:t>
            </a:r>
          </a:p>
          <a:p>
            <a:pPr indent="-182880" defTabSz="914400"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</a:pPr>
            <a:endParaRPr lang="en-US" dirty="0"/>
          </a:p>
          <a:p>
            <a:pPr defTabSz="914400"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</a:pPr>
            <a:r>
              <a:rPr lang="en-US" dirty="0"/>
              <a:t>A GCSE in Child Development or Home Economics may be helpful though not essential</a:t>
            </a:r>
          </a:p>
        </p:txBody>
      </p:sp>
    </p:spTree>
    <p:extLst>
      <p:ext uri="{BB962C8B-B14F-4D97-AF65-F5344CB8AC3E}">
        <p14:creationId xmlns:p14="http://schemas.microsoft.com/office/powerpoint/2010/main" val="8432872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4813005" cy="1371600"/>
          </a:xfrm>
        </p:spPr>
        <p:txBody>
          <a:bodyPr>
            <a:normAutofit/>
          </a:bodyPr>
          <a:lstStyle/>
          <a:p>
            <a:pPr algn="ctr"/>
            <a:r>
              <a:rPr lang="en-GB" sz="4400" dirty="0"/>
              <a:t>Course Content</a:t>
            </a:r>
            <a:br>
              <a:rPr lang="en-GB" sz="4400" dirty="0"/>
            </a:br>
            <a:r>
              <a:rPr lang="en-GB" sz="4400" dirty="0"/>
              <a:t>AS Level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4158" y="2103120"/>
            <a:ext cx="6978109" cy="3931920"/>
          </a:xfrm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endParaRPr lang="en-GB" sz="1500" dirty="0"/>
          </a:p>
          <a:p>
            <a:pPr marL="0" indent="0" algn="ctr">
              <a:lnSpc>
                <a:spcPct val="90000"/>
              </a:lnSpc>
              <a:buNone/>
            </a:pPr>
            <a:r>
              <a:rPr lang="en-GB" sz="1500" b="1" u="sng" dirty="0">
                <a:solidFill>
                  <a:srgbClr val="FF0000"/>
                </a:solidFill>
              </a:rPr>
              <a:t>Unit 1: Promoting Quality Care (Controlled assessment)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sz="1500" dirty="0"/>
              <a:t>Students produce a written report based on practice in a health, social care or early years setting that they have experienced. Worth 10% of overall A level</a:t>
            </a:r>
          </a:p>
          <a:p>
            <a:pPr marL="0" indent="0">
              <a:lnSpc>
                <a:spcPct val="90000"/>
              </a:lnSpc>
              <a:buNone/>
            </a:pPr>
            <a:endParaRPr lang="en-GB" sz="1500" dirty="0"/>
          </a:p>
          <a:p>
            <a:pPr marL="0" indent="0" algn="ctr">
              <a:lnSpc>
                <a:spcPct val="90000"/>
              </a:lnSpc>
              <a:buNone/>
            </a:pPr>
            <a:r>
              <a:rPr lang="en-GB" sz="1500" b="1" u="sng" dirty="0">
                <a:solidFill>
                  <a:srgbClr val="FF0000"/>
                </a:solidFill>
              </a:rPr>
              <a:t>Unit 2: Communication in Health, Social Care and Early Years Settings (Controlled assessment)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sz="1500" dirty="0"/>
              <a:t>Students produce a written report on communication in a health, social care or early years setting. Worth 10% of A level</a:t>
            </a:r>
          </a:p>
          <a:p>
            <a:pPr marL="0" indent="0" algn="ctr">
              <a:lnSpc>
                <a:spcPct val="90000"/>
              </a:lnSpc>
              <a:buNone/>
            </a:pPr>
            <a:endParaRPr lang="en-GB" sz="1500" dirty="0">
              <a:solidFill>
                <a:srgbClr val="FF0000"/>
              </a:solidFill>
            </a:endParaRPr>
          </a:p>
          <a:p>
            <a:pPr marL="0" indent="0" algn="ctr">
              <a:lnSpc>
                <a:spcPct val="90000"/>
              </a:lnSpc>
              <a:buNone/>
            </a:pPr>
            <a:r>
              <a:rPr lang="en-GB" sz="1500" b="1" u="sng" dirty="0">
                <a:solidFill>
                  <a:srgbClr val="FF0000"/>
                </a:solidFill>
              </a:rPr>
              <a:t>Unit 3: Health and Well-being (Exam)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sz="1500" dirty="0"/>
              <a:t>Students will sit a 2 hour exam with a range of short answer and extended writing questions. This is exam is worth 20% of A level</a:t>
            </a:r>
          </a:p>
          <a:p>
            <a:pPr>
              <a:lnSpc>
                <a:spcPct val="90000"/>
              </a:lnSpc>
              <a:buFont typeface="Courier New" panose="02070309020205020404" pitchFamily="49" charset="0"/>
              <a:buChar char="o"/>
            </a:pPr>
            <a:endParaRPr lang="en-GB" sz="1500" dirty="0"/>
          </a:p>
          <a:p>
            <a:pPr marL="0" indent="0">
              <a:lnSpc>
                <a:spcPct val="90000"/>
              </a:lnSpc>
              <a:buNone/>
            </a:pPr>
            <a:endParaRPr lang="en-GB" sz="1500" dirty="0"/>
          </a:p>
        </p:txBody>
      </p:sp>
      <p:pic>
        <p:nvPicPr>
          <p:cNvPr id="3074" name="Picture 2" descr="Six reasons why exams are important | Academia">
            <a:extLst>
              <a:ext uri="{FF2B5EF4-FFF2-40B4-BE49-F238E27FC236}">
                <a16:creationId xmlns:a16="http://schemas.microsoft.com/office/drawing/2014/main" id="{D3CDAFED-E9D3-4672-8FD7-83FBA94DEF3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392" r="31293" b="2"/>
          <a:stretch/>
        </p:blipFill>
        <p:spPr bwMode="auto">
          <a:xfrm>
            <a:off x="8020571" y="2161488"/>
            <a:ext cx="3019646" cy="36326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607147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6137" y="419292"/>
            <a:ext cx="4602152" cy="1420151"/>
          </a:xfrm>
        </p:spPr>
        <p:txBody>
          <a:bodyPr>
            <a:normAutofit/>
          </a:bodyPr>
          <a:lstStyle/>
          <a:p>
            <a:pPr algn="ctr"/>
            <a:r>
              <a:rPr lang="en-GB" sz="4400" dirty="0"/>
              <a:t>Course Content A2 Level</a:t>
            </a:r>
          </a:p>
        </p:txBody>
      </p:sp>
      <p:sp>
        <p:nvSpPr>
          <p:cNvPr id="4103" name="Rectangle 4102">
            <a:extLst>
              <a:ext uri="{FF2B5EF4-FFF2-40B4-BE49-F238E27FC236}">
                <a16:creationId xmlns:a16="http://schemas.microsoft.com/office/drawing/2014/main" id="{43047B46-4F2F-4746-8B82-B30EAAAE03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866" y="0"/>
            <a:ext cx="63443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05" name="Rectangle 4104">
            <a:extLst>
              <a:ext uri="{FF2B5EF4-FFF2-40B4-BE49-F238E27FC236}">
                <a16:creationId xmlns:a16="http://schemas.microsoft.com/office/drawing/2014/main" id="{A54E8A8E-D194-4D55-92A3-6B0799722E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43024" y="253548"/>
            <a:ext cx="5851795" cy="6384816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pic>
        <p:nvPicPr>
          <p:cNvPr id="4098" name="Picture 2" descr="Stronger Together: The HSE Mental Health Promotion Plan 2022-2027 – HSE  Health and Wellbeing">
            <a:extLst>
              <a:ext uri="{FF2B5EF4-FFF2-40B4-BE49-F238E27FC236}">
                <a16:creationId xmlns:a16="http://schemas.microsoft.com/office/drawing/2014/main" id="{4BD44952-6CE6-45CD-9325-EE6224F64E3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1" b="8663"/>
          <a:stretch/>
        </p:blipFill>
        <p:spPr bwMode="auto">
          <a:xfrm>
            <a:off x="407432" y="419292"/>
            <a:ext cx="5522976" cy="6053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77246" y="1839443"/>
            <a:ext cx="5107321" cy="4296356"/>
          </a:xfrm>
        </p:spPr>
        <p:txBody>
          <a:bodyPr>
            <a:normAutofit/>
          </a:bodyPr>
          <a:lstStyle/>
          <a:p>
            <a:pPr marL="0" indent="0" algn="ctr">
              <a:lnSpc>
                <a:spcPct val="90000"/>
              </a:lnSpc>
              <a:buNone/>
            </a:pPr>
            <a:endParaRPr lang="en-GB" sz="1000" b="1" dirty="0">
              <a:solidFill>
                <a:srgbClr val="FF0000"/>
              </a:solidFill>
            </a:endParaRPr>
          </a:p>
          <a:p>
            <a:pPr marL="0" indent="0" algn="ctr">
              <a:lnSpc>
                <a:spcPct val="90000"/>
              </a:lnSpc>
              <a:buNone/>
            </a:pPr>
            <a:r>
              <a:rPr lang="en-GB" sz="1200" b="1" dirty="0">
                <a:solidFill>
                  <a:srgbClr val="FF0000"/>
                </a:solidFill>
              </a:rPr>
              <a:t>Unit 3: Providing Services (Exam)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sz="1200" dirty="0"/>
              <a:t>Students will sit an external exam based on pre-lease material. The exam will consist of both short answer and extended writing questions.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sz="1200" dirty="0"/>
              <a:t>2 hour exam worth 30% of A level. </a:t>
            </a:r>
          </a:p>
          <a:p>
            <a:pPr marL="0" indent="0">
              <a:lnSpc>
                <a:spcPct val="90000"/>
              </a:lnSpc>
              <a:buNone/>
            </a:pPr>
            <a:endParaRPr lang="en-GB" sz="1200" dirty="0"/>
          </a:p>
          <a:p>
            <a:pPr marL="0" indent="0" algn="ctr">
              <a:lnSpc>
                <a:spcPct val="90000"/>
              </a:lnSpc>
              <a:buNone/>
            </a:pPr>
            <a:r>
              <a:rPr lang="en-GB" sz="1200" b="1" dirty="0">
                <a:solidFill>
                  <a:srgbClr val="FF0000"/>
                </a:solidFill>
              </a:rPr>
              <a:t>Unit 4: Public Health and Health Promotion (Controlled Assessment)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sz="1200" dirty="0"/>
              <a:t>Students produce a report on public health issues and how they are being addressed in Northern Ireland, undertake a health promotion activity and report their findings. Worth 15% of A level.</a:t>
            </a:r>
          </a:p>
          <a:p>
            <a:pPr marL="0" indent="0">
              <a:lnSpc>
                <a:spcPct val="90000"/>
              </a:lnSpc>
              <a:buNone/>
            </a:pPr>
            <a:endParaRPr lang="en-GB" sz="1200" b="1" dirty="0"/>
          </a:p>
          <a:p>
            <a:pPr marL="0" indent="0" algn="ctr">
              <a:lnSpc>
                <a:spcPct val="90000"/>
              </a:lnSpc>
              <a:buNone/>
            </a:pPr>
            <a:r>
              <a:rPr lang="en-GB" sz="1200" b="1" dirty="0">
                <a:solidFill>
                  <a:srgbClr val="FF0000"/>
                </a:solidFill>
              </a:rPr>
              <a:t>Unit 5: Supporting the Family (Controlled Assessment)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GB" sz="1200" dirty="0"/>
              <a:t>Students produce a review of changes to family structure, a case study and a report on services for families experiencing issues. Worth 15% of A Level.</a:t>
            </a:r>
          </a:p>
          <a:p>
            <a:pPr>
              <a:lnSpc>
                <a:spcPct val="90000"/>
              </a:lnSpc>
            </a:pPr>
            <a:endParaRPr lang="en-GB" sz="1000" dirty="0"/>
          </a:p>
        </p:txBody>
      </p:sp>
    </p:spTree>
    <p:extLst>
      <p:ext uri="{BB962C8B-B14F-4D97-AF65-F5344CB8AC3E}">
        <p14:creationId xmlns:p14="http://schemas.microsoft.com/office/powerpoint/2010/main" val="8549999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3" name="Rectangle 6152">
            <a:extLst>
              <a:ext uri="{FF2B5EF4-FFF2-40B4-BE49-F238E27FC236}">
                <a16:creationId xmlns:a16="http://schemas.microsoft.com/office/drawing/2014/main" id="{5F6306EB-203B-4A48-8CDF-23DD52F037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37370" y="0"/>
            <a:ext cx="435463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55" name="Rectangle 6154">
            <a:extLst>
              <a:ext uri="{FF2B5EF4-FFF2-40B4-BE49-F238E27FC236}">
                <a16:creationId xmlns:a16="http://schemas.microsoft.com/office/drawing/2014/main" id="{17801EC8-B630-4BF4-841D-CDE9A180C5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7744" y="237744"/>
            <a:ext cx="7652977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8680" y="484632"/>
            <a:ext cx="6281928" cy="1333535"/>
          </a:xfrm>
        </p:spPr>
        <p:txBody>
          <a:bodyPr>
            <a:normAutofit fontScale="90000"/>
          </a:bodyPr>
          <a:lstStyle/>
          <a:p>
            <a:pPr algn="ctr"/>
            <a:r>
              <a:rPr lang="en-GB" sz="4000" dirty="0"/>
              <a:t>Why Study </a:t>
            </a:r>
            <a:br>
              <a:rPr lang="en-GB" sz="4000" dirty="0"/>
            </a:br>
            <a:r>
              <a:rPr lang="en-GB" sz="4000" dirty="0"/>
              <a:t>Health and Social Care?</a:t>
            </a:r>
            <a:br>
              <a:rPr lang="en-GB" sz="3700" dirty="0"/>
            </a:br>
            <a:endParaRPr lang="en-GB" sz="37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3268" y="2065054"/>
            <a:ext cx="6281928" cy="4160491"/>
          </a:xfrm>
        </p:spPr>
        <p:txBody>
          <a:bodyPr>
            <a:normAutofit/>
          </a:bodyPr>
          <a:lstStyle/>
          <a:p>
            <a:pPr marL="342900" indent="-342900">
              <a:lnSpc>
                <a:spcPct val="90000"/>
              </a:lnSpc>
              <a:buFont typeface="+mj-lt"/>
              <a:buAutoNum type="arabicPeriod"/>
            </a:pPr>
            <a:r>
              <a:rPr lang="en-GB" sz="1500" dirty="0"/>
              <a:t>Variety of interesting topics e.g. Health and Wellbeing, Health Promotion, Behavioural Factors etc.</a:t>
            </a:r>
          </a:p>
          <a:p>
            <a:pPr marL="342900" indent="-342900">
              <a:lnSpc>
                <a:spcPct val="90000"/>
              </a:lnSpc>
              <a:buFont typeface="+mj-lt"/>
              <a:buAutoNum type="arabicPeriod"/>
            </a:pPr>
            <a:endParaRPr lang="en-GB" sz="1500" dirty="0"/>
          </a:p>
          <a:p>
            <a:pPr marL="342900" indent="-342900">
              <a:lnSpc>
                <a:spcPct val="90000"/>
              </a:lnSpc>
              <a:buFont typeface="+mj-lt"/>
              <a:buAutoNum type="arabicPeriod"/>
            </a:pPr>
            <a:r>
              <a:rPr lang="en-GB" sz="1500" dirty="0"/>
              <a:t>Life relevant – prepares you for working life in a health, social care or early years setting</a:t>
            </a:r>
          </a:p>
          <a:p>
            <a:pPr marL="342900" indent="-342900">
              <a:lnSpc>
                <a:spcPct val="90000"/>
              </a:lnSpc>
              <a:buFont typeface="+mj-lt"/>
              <a:buAutoNum type="arabicPeriod"/>
            </a:pPr>
            <a:endParaRPr lang="en-GB" sz="1500" dirty="0"/>
          </a:p>
          <a:p>
            <a:pPr marL="342900" indent="-342900">
              <a:lnSpc>
                <a:spcPct val="90000"/>
              </a:lnSpc>
              <a:buFont typeface="+mj-lt"/>
              <a:buAutoNum type="arabicPeriod"/>
            </a:pPr>
            <a:r>
              <a:rPr lang="en-GB" sz="1500" dirty="0"/>
              <a:t>Links closely with Nutrition and Food Science and Psychology </a:t>
            </a:r>
          </a:p>
          <a:p>
            <a:pPr marL="342900" indent="-342900">
              <a:lnSpc>
                <a:spcPct val="90000"/>
              </a:lnSpc>
              <a:buFont typeface="+mj-lt"/>
              <a:buAutoNum type="arabicPeriod"/>
            </a:pPr>
            <a:endParaRPr lang="en-GB" sz="1500" dirty="0"/>
          </a:p>
          <a:p>
            <a:pPr marL="342900" indent="-342900">
              <a:lnSpc>
                <a:spcPct val="90000"/>
              </a:lnSpc>
              <a:buFont typeface="+mj-lt"/>
              <a:buAutoNum type="arabicPeriod"/>
            </a:pPr>
            <a:r>
              <a:rPr lang="en-GB" sz="1500" dirty="0"/>
              <a:t>Hands on experience with placement opportunities </a:t>
            </a:r>
          </a:p>
          <a:p>
            <a:pPr marL="342900" indent="-342900">
              <a:lnSpc>
                <a:spcPct val="90000"/>
              </a:lnSpc>
              <a:buFont typeface="+mj-lt"/>
              <a:buAutoNum type="arabicPeriod"/>
            </a:pPr>
            <a:endParaRPr lang="en-GB" sz="1500" dirty="0"/>
          </a:p>
          <a:p>
            <a:pPr marL="342900" indent="-342900">
              <a:lnSpc>
                <a:spcPct val="90000"/>
              </a:lnSpc>
              <a:buFont typeface="+mj-lt"/>
              <a:buAutoNum type="arabicPeriod"/>
            </a:pPr>
            <a:r>
              <a:rPr lang="en-GB" sz="1500" dirty="0"/>
              <a:t>Provides knowledge, understanding and skills for success in employment in the Health and Social Care Sector </a:t>
            </a:r>
          </a:p>
          <a:p>
            <a:pPr marL="342900" indent="-342900">
              <a:lnSpc>
                <a:spcPct val="90000"/>
              </a:lnSpc>
              <a:buFont typeface="+mj-lt"/>
              <a:buAutoNum type="arabicPeriod"/>
            </a:pPr>
            <a:endParaRPr lang="en-GB" sz="1500" dirty="0"/>
          </a:p>
          <a:p>
            <a:pPr marL="342900" indent="-342900">
              <a:lnSpc>
                <a:spcPct val="90000"/>
              </a:lnSpc>
              <a:buFont typeface="+mj-lt"/>
              <a:buAutoNum type="arabicPeriod"/>
            </a:pPr>
            <a:r>
              <a:rPr lang="en-GB" sz="1500" dirty="0"/>
              <a:t>Opens up doors to a wide range of employment </a:t>
            </a:r>
            <a:r>
              <a:rPr lang="en-GB" sz="1500" dirty="0" err="1"/>
              <a:t>oppertunities</a:t>
            </a:r>
            <a:endParaRPr lang="en-GB" sz="1500" dirty="0"/>
          </a:p>
          <a:p>
            <a:pPr marL="0" indent="0">
              <a:lnSpc>
                <a:spcPct val="90000"/>
              </a:lnSpc>
              <a:buNone/>
            </a:pPr>
            <a:endParaRPr lang="en-GB" sz="1500" dirty="0"/>
          </a:p>
          <a:p>
            <a:pPr>
              <a:lnSpc>
                <a:spcPct val="90000"/>
              </a:lnSpc>
            </a:pPr>
            <a:endParaRPr lang="en-GB" sz="1500" dirty="0"/>
          </a:p>
        </p:txBody>
      </p:sp>
      <p:pic>
        <p:nvPicPr>
          <p:cNvPr id="6146" name="Picture 2" descr="health and social care clipart - Clip Art Library">
            <a:extLst>
              <a:ext uri="{FF2B5EF4-FFF2-40B4-BE49-F238E27FC236}">
                <a16:creationId xmlns:a16="http://schemas.microsoft.com/office/drawing/2014/main" id="{A5D8D5EA-00AE-4769-810D-B1BA95EE23B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29" r="5563" b="1"/>
          <a:stretch/>
        </p:blipFill>
        <p:spPr bwMode="auto">
          <a:xfrm>
            <a:off x="8386170" y="484632"/>
            <a:ext cx="3318953" cy="27900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6,034 Health And Social Care System Images, Stock Photos &amp; Vectors |  Shutterstock">
            <a:extLst>
              <a:ext uri="{FF2B5EF4-FFF2-40B4-BE49-F238E27FC236}">
                <a16:creationId xmlns:a16="http://schemas.microsoft.com/office/drawing/2014/main" id="{12636728-1453-4D68-9094-147000AB4A0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817"/>
          <a:stretch/>
        </p:blipFill>
        <p:spPr bwMode="auto">
          <a:xfrm>
            <a:off x="8386170" y="3435522"/>
            <a:ext cx="3321198" cy="27900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486344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79451" y="1"/>
            <a:ext cx="4957553" cy="1645920"/>
          </a:xfrm>
        </p:spPr>
        <p:txBody>
          <a:bodyPr>
            <a:normAutofit/>
          </a:bodyPr>
          <a:lstStyle/>
          <a:p>
            <a:r>
              <a:rPr lang="en-GB" dirty="0"/>
              <a:t>Topics Covered</a:t>
            </a:r>
          </a:p>
        </p:txBody>
      </p:sp>
      <p:sp>
        <p:nvSpPr>
          <p:cNvPr id="7175" name="Rectangle 7174">
            <a:extLst>
              <a:ext uri="{FF2B5EF4-FFF2-40B4-BE49-F238E27FC236}">
                <a16:creationId xmlns:a16="http://schemas.microsoft.com/office/drawing/2014/main" id="{CD000060-D06D-4A48-BD8E-978966CCA7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27654" y="727628"/>
            <a:ext cx="5367164" cy="5415552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7177" name="Rectangle 7176">
            <a:extLst>
              <a:ext uri="{FF2B5EF4-FFF2-40B4-BE49-F238E27FC236}">
                <a16:creationId xmlns:a16="http://schemas.microsoft.com/office/drawing/2014/main" id="{DE4E5113-B3D0-40F8-9F39-B2C2BF92AE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83978" y="886862"/>
            <a:ext cx="5054517" cy="5097085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pic>
        <p:nvPicPr>
          <p:cNvPr id="7170" name="Picture 2" descr="Improve your personal health and wellbeing | YMCA Club">
            <a:extLst>
              <a:ext uri="{FF2B5EF4-FFF2-40B4-BE49-F238E27FC236}">
                <a16:creationId xmlns:a16="http://schemas.microsoft.com/office/drawing/2014/main" id="{72BBC0F3-7E1A-4B98-B0F2-107D8DE862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204017" y="2226169"/>
            <a:ext cx="4414438" cy="24184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79450" y="1331090"/>
            <a:ext cx="4957554" cy="470395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endParaRPr lang="en-GB" sz="1300" dirty="0"/>
          </a:p>
          <a:p>
            <a:pPr>
              <a:lnSpc>
                <a:spcPct val="90000"/>
              </a:lnSpc>
            </a:pPr>
            <a:r>
              <a:rPr lang="en-GB" sz="1600" dirty="0"/>
              <a:t>Communicating in Health and Social Care Organisations </a:t>
            </a:r>
          </a:p>
          <a:p>
            <a:pPr>
              <a:lnSpc>
                <a:spcPct val="90000"/>
              </a:lnSpc>
            </a:pPr>
            <a:r>
              <a:rPr lang="en-GB" sz="1600" dirty="0"/>
              <a:t>Principles of Health and Social Care Practice </a:t>
            </a:r>
          </a:p>
          <a:p>
            <a:pPr>
              <a:lnSpc>
                <a:spcPct val="90000"/>
              </a:lnSpc>
            </a:pPr>
            <a:r>
              <a:rPr lang="en-GB" sz="1600" dirty="0"/>
              <a:t>Health and Safety </a:t>
            </a:r>
          </a:p>
          <a:p>
            <a:pPr>
              <a:lnSpc>
                <a:spcPct val="90000"/>
              </a:lnSpc>
            </a:pPr>
            <a:r>
              <a:rPr lang="en-GB" sz="1600" dirty="0"/>
              <a:t>Personal and Professional Development in Health and Social Care </a:t>
            </a:r>
          </a:p>
          <a:p>
            <a:pPr>
              <a:lnSpc>
                <a:spcPct val="90000"/>
              </a:lnSpc>
            </a:pPr>
            <a:r>
              <a:rPr lang="en-GB" sz="1600" dirty="0"/>
              <a:t>Working in Partnership in Health and Social Care </a:t>
            </a:r>
          </a:p>
          <a:p>
            <a:pPr>
              <a:lnSpc>
                <a:spcPct val="90000"/>
              </a:lnSpc>
            </a:pPr>
            <a:r>
              <a:rPr lang="en-GB" sz="1600" dirty="0"/>
              <a:t>The Role of Public Health and Social Care </a:t>
            </a:r>
          </a:p>
          <a:p>
            <a:pPr>
              <a:lnSpc>
                <a:spcPct val="90000"/>
              </a:lnSpc>
            </a:pPr>
            <a:r>
              <a:rPr lang="en-GB" sz="1600" dirty="0"/>
              <a:t>Managing Financial Resources in Health and Social Care </a:t>
            </a:r>
          </a:p>
          <a:p>
            <a:pPr>
              <a:lnSpc>
                <a:spcPct val="90000"/>
              </a:lnSpc>
            </a:pPr>
            <a:r>
              <a:rPr lang="en-GB" sz="1600" dirty="0"/>
              <a:t>Influences on Health and Social Care Organisations </a:t>
            </a:r>
          </a:p>
          <a:p>
            <a:pPr>
              <a:lnSpc>
                <a:spcPct val="90000"/>
              </a:lnSpc>
            </a:pPr>
            <a:r>
              <a:rPr lang="en-GB" sz="1600" dirty="0"/>
              <a:t>Health Promotion </a:t>
            </a:r>
          </a:p>
          <a:p>
            <a:pPr>
              <a:lnSpc>
                <a:spcPct val="90000"/>
              </a:lnSpc>
            </a:pPr>
            <a:endParaRPr lang="en-GB" sz="1300" dirty="0"/>
          </a:p>
        </p:txBody>
      </p:sp>
    </p:spTree>
    <p:extLst>
      <p:ext uri="{BB962C8B-B14F-4D97-AF65-F5344CB8AC3E}">
        <p14:creationId xmlns:p14="http://schemas.microsoft.com/office/powerpoint/2010/main" val="26151092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3" name="Rectangle 5132">
            <a:extLst>
              <a:ext uri="{FF2B5EF4-FFF2-40B4-BE49-F238E27FC236}">
                <a16:creationId xmlns:a16="http://schemas.microsoft.com/office/drawing/2014/main" id="{ED1C6815-6093-4039-8F65-5704DB6337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866" y="0"/>
            <a:ext cx="12193866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44" name="Rectangle 5134">
            <a:extLst>
              <a:ext uri="{FF2B5EF4-FFF2-40B4-BE49-F238E27FC236}">
                <a16:creationId xmlns:a16="http://schemas.microsoft.com/office/drawing/2014/main" id="{93AE911E-E3C6-4595-90BD-F8AE5169AC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6165" y="282258"/>
            <a:ext cx="5617029" cy="632381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7486" y="727626"/>
            <a:ext cx="4602152" cy="1718225"/>
          </a:xfrm>
        </p:spPr>
        <p:txBody>
          <a:bodyPr>
            <a:normAutofit/>
          </a:bodyPr>
          <a:lstStyle/>
          <a:p>
            <a:pPr algn="ctr"/>
            <a:r>
              <a:rPr lang="en-GB" dirty="0"/>
              <a:t>Potential Jobs….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7486" y="2538919"/>
            <a:ext cx="4602152" cy="359688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GB" dirty="0"/>
              <a:t>Nursing </a:t>
            </a:r>
          </a:p>
          <a:p>
            <a:pPr>
              <a:lnSpc>
                <a:spcPct val="90000"/>
              </a:lnSpc>
            </a:pPr>
            <a:r>
              <a:rPr lang="en-GB" dirty="0"/>
              <a:t>Health and Social Care </a:t>
            </a:r>
          </a:p>
          <a:p>
            <a:pPr>
              <a:lnSpc>
                <a:spcPct val="90000"/>
              </a:lnSpc>
            </a:pPr>
            <a:r>
              <a:rPr lang="en-GB" dirty="0"/>
              <a:t>Child Care </a:t>
            </a:r>
          </a:p>
          <a:p>
            <a:pPr>
              <a:lnSpc>
                <a:spcPct val="90000"/>
              </a:lnSpc>
            </a:pPr>
            <a:r>
              <a:rPr lang="en-GB" dirty="0"/>
              <a:t>Caring Profession </a:t>
            </a:r>
          </a:p>
          <a:p>
            <a:pPr>
              <a:lnSpc>
                <a:spcPct val="90000"/>
              </a:lnSpc>
            </a:pPr>
            <a:r>
              <a:rPr lang="en-GB" dirty="0"/>
              <a:t>Social Work </a:t>
            </a:r>
          </a:p>
          <a:p>
            <a:pPr>
              <a:lnSpc>
                <a:spcPct val="90000"/>
              </a:lnSpc>
            </a:pPr>
            <a:r>
              <a:rPr lang="en-GB" dirty="0"/>
              <a:t>Health Promotion </a:t>
            </a:r>
          </a:p>
          <a:p>
            <a:pPr>
              <a:lnSpc>
                <a:spcPct val="90000"/>
              </a:lnSpc>
            </a:pPr>
            <a:r>
              <a:rPr lang="en-GB" dirty="0"/>
              <a:t>Lecturing </a:t>
            </a:r>
          </a:p>
          <a:p>
            <a:pPr>
              <a:lnSpc>
                <a:spcPct val="90000"/>
              </a:lnSpc>
            </a:pPr>
            <a:r>
              <a:rPr lang="en-GB" dirty="0"/>
              <a:t>Care Home Management </a:t>
            </a:r>
          </a:p>
          <a:p>
            <a:pPr>
              <a:lnSpc>
                <a:spcPct val="90000"/>
              </a:lnSpc>
            </a:pPr>
            <a:r>
              <a:rPr lang="en-GB" dirty="0"/>
              <a:t>Health and Safety Officer </a:t>
            </a:r>
          </a:p>
          <a:p>
            <a:pPr>
              <a:lnSpc>
                <a:spcPct val="90000"/>
              </a:lnSpc>
            </a:pPr>
            <a:endParaRPr lang="en-GB" dirty="0"/>
          </a:p>
        </p:txBody>
      </p:sp>
      <p:pic>
        <p:nvPicPr>
          <p:cNvPr id="5124" name="Picture 4" descr="Social Work - CONVERGE | Natural Hazards Center">
            <a:extLst>
              <a:ext uri="{FF2B5EF4-FFF2-40B4-BE49-F238E27FC236}">
                <a16:creationId xmlns:a16="http://schemas.microsoft.com/office/drawing/2014/main" id="{F5B2694F-FDBC-4DAE-8060-9CB966347D1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245" r="17853" b="-1"/>
          <a:stretch/>
        </p:blipFill>
        <p:spPr bwMode="auto">
          <a:xfrm>
            <a:off x="8245160" y="3209731"/>
            <a:ext cx="3716680" cy="33963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6" name="Picture 6" descr="NI Chest Heart &amp; Stroke Health Promotion Assistant in Belfast, County  Antrim - NIJobs">
            <a:extLst>
              <a:ext uri="{FF2B5EF4-FFF2-40B4-BE49-F238E27FC236}">
                <a16:creationId xmlns:a16="http://schemas.microsoft.com/office/drawing/2014/main" id="{4BDAD7C2-66B2-402A-9199-27790F27F44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675" r="1" b="338"/>
          <a:stretch/>
        </p:blipFill>
        <p:spPr bwMode="auto">
          <a:xfrm>
            <a:off x="6013954" y="282258"/>
            <a:ext cx="3950144" cy="3749831"/>
          </a:xfrm>
          <a:custGeom>
            <a:avLst/>
            <a:gdLst/>
            <a:ahLst/>
            <a:cxnLst/>
            <a:rect l="l" t="t" r="r" b="b"/>
            <a:pathLst>
              <a:path w="3950144" h="3749831">
                <a:moveTo>
                  <a:pt x="0" y="0"/>
                </a:moveTo>
                <a:lnTo>
                  <a:pt x="3950144" y="0"/>
                </a:lnTo>
                <a:lnTo>
                  <a:pt x="3950144" y="2780881"/>
                </a:lnTo>
                <a:lnTo>
                  <a:pt x="2071742" y="2780881"/>
                </a:lnTo>
                <a:lnTo>
                  <a:pt x="2071742" y="3749831"/>
                </a:lnTo>
                <a:lnTo>
                  <a:pt x="0" y="3749831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8" name="Picture 8" descr="Overseas Childcare Worker | Kings Recruit">
            <a:extLst>
              <a:ext uri="{FF2B5EF4-FFF2-40B4-BE49-F238E27FC236}">
                <a16:creationId xmlns:a16="http://schemas.microsoft.com/office/drawing/2014/main" id="{98546351-469F-4391-B86C-98164738E3D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010" r="27520"/>
          <a:stretch/>
        </p:blipFill>
        <p:spPr bwMode="auto">
          <a:xfrm>
            <a:off x="10103510" y="282258"/>
            <a:ext cx="1858339" cy="27808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2" name="Picture 2" descr="Return to Practice Nursing at Ulster University 2022/23 entry - Part-time  Undergraduate Study in Belfast">
            <a:extLst>
              <a:ext uri="{FF2B5EF4-FFF2-40B4-BE49-F238E27FC236}">
                <a16:creationId xmlns:a16="http://schemas.microsoft.com/office/drawing/2014/main" id="{2E33D7BF-9A4E-4DD3-9EE0-857161CC970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096" b="9734"/>
          <a:stretch/>
        </p:blipFill>
        <p:spPr bwMode="auto">
          <a:xfrm>
            <a:off x="6012659" y="4194828"/>
            <a:ext cx="2071743" cy="24112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52120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hade val="92000"/>
                <a:satMod val="160000"/>
              </a:schemeClr>
            </a:gs>
            <a:gs pos="77000">
              <a:schemeClr val="bg2">
                <a:tint val="100000"/>
                <a:shade val="73000"/>
                <a:satMod val="155000"/>
              </a:schemeClr>
            </a:gs>
            <a:gs pos="100000">
              <a:schemeClr val="bg2">
                <a:tint val="100000"/>
                <a:shade val="67000"/>
                <a:satMod val="145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A8C6BC2-E9E2-4780-8A41-064073CD43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70450CF-22E9-4B1D-B146-30FEE770C4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0238079-1F65-476A-BC6C-F2D3BD2683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740C935-D2D3-4F63-A4DA-CD768BB3F4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BE8D8045-0F80-4964-B591-0D599AB42D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828372" y="1267730"/>
            <a:ext cx="1567331" cy="645295"/>
            <a:chOff x="5318306" y="1386268"/>
            <a:chExt cx="1567331" cy="645295"/>
          </a:xfrm>
        </p:grpSpPr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AF8A5889-0EE6-4E19-98FE-29F79E987B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1B0FE4C3-64BE-4A2B-818D-4D84479344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54670D04-30D8-487E-A3F4-0655E4801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Rectangle 21">
            <a:extLst>
              <a:ext uri="{FF2B5EF4-FFF2-40B4-BE49-F238E27FC236}">
                <a16:creationId xmlns:a16="http://schemas.microsoft.com/office/drawing/2014/main" id="{0FE051AA-0631-4833-B52C-BE76B9D3AA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3190" y="457200"/>
            <a:ext cx="11281609" cy="5943603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F2829316-8F5B-4EA1-9581-1F11529445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6738" y="621793"/>
            <a:ext cx="10954512" cy="5614416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249" y="1348844"/>
            <a:ext cx="5716338" cy="304270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83000"/>
              </a:lnSpc>
            </a:pPr>
            <a:r>
              <a:rPr lang="en-US" sz="6000" cap="all" spc="-100" dirty="0"/>
              <a:t>Any Questions?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AD11D7A6-5D57-426A-A17A-1FD70DF664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251298" y="446824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46B486D1-EF0A-4077-9343-C9DB94C0FE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365598" y="446823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75646751-9C0C-4565-B6A3-3B1C50E6AF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057238" y="446823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8DBA2A92-1748-4444-9DE9-95CEFF28FD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365598" y="1092118"/>
            <a:ext cx="1691640" cy="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Graphic 5" descr="Question mark">
            <a:extLst>
              <a:ext uri="{FF2B5EF4-FFF2-40B4-BE49-F238E27FC236}">
                <a16:creationId xmlns:a16="http://schemas.microsoft.com/office/drawing/2014/main" id="{FC01850C-3BBB-76DD-9D02-32430984786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241170" y="1561990"/>
            <a:ext cx="3752067" cy="3752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6218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TM03457510[[fn=Savon]]</Template>
  <TotalTime>65</TotalTime>
  <Words>574</Words>
  <Application>Microsoft Office PowerPoint</Application>
  <PresentationFormat>Widescreen</PresentationFormat>
  <Paragraphs>71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Century Gothic</vt:lpstr>
      <vt:lpstr>Courier New</vt:lpstr>
      <vt:lpstr>Garamond</vt:lpstr>
      <vt:lpstr>Savon</vt:lpstr>
      <vt:lpstr>A level Health and Social Care</vt:lpstr>
      <vt:lpstr>What is Health and Social Care</vt:lpstr>
      <vt:lpstr>A Level Health and Social Care Requirements </vt:lpstr>
      <vt:lpstr>Course Content AS Level</vt:lpstr>
      <vt:lpstr>Course Content A2 Level</vt:lpstr>
      <vt:lpstr>Why Study  Health and Social Care? </vt:lpstr>
      <vt:lpstr>Topics Covered</vt:lpstr>
      <vt:lpstr>Potential Jobs….</vt:lpstr>
      <vt:lpstr>Any Questions?</vt:lpstr>
    </vt:vector>
  </TitlesOfParts>
  <Company>C2k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level Health and Social Care</dc:title>
  <dc:creator>C Killen</dc:creator>
  <cp:lastModifiedBy>T Bell</cp:lastModifiedBy>
  <cp:revision>8</cp:revision>
  <dcterms:created xsi:type="dcterms:W3CDTF">2022-01-11T10:09:48Z</dcterms:created>
  <dcterms:modified xsi:type="dcterms:W3CDTF">2023-01-17T10:38:49Z</dcterms:modified>
</cp:coreProperties>
</file>